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eko" charset="1" panose="02000000000000000000"/>
      <p:regular r:id="rId24"/>
    </p:embeddedFont>
    <p:embeddedFont>
      <p:font typeface="Roboto" charset="1" panose="02000000000000000000"/>
      <p:regular r:id="rId25"/>
    </p:embeddedFont>
    <p:embeddedFont>
      <p:font typeface="Roboto Bold" charset="1" panose="02000000000000000000"/>
      <p:regular r:id="rId27"/>
    </p:embeddedFont>
    <p:embeddedFont>
      <p:font typeface="Open Sans Bold" charset="1" panose="020B0806030504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05422" y="1849776"/>
            <a:ext cx="3237738" cy="4981166"/>
          </a:xfrm>
          <a:custGeom>
            <a:avLst/>
            <a:gdLst/>
            <a:ahLst/>
            <a:cxnLst/>
            <a:rect r="r" b="b" t="t" l="l"/>
            <a:pathLst>
              <a:path h="4981166" w="3237738">
                <a:moveTo>
                  <a:pt x="0" y="0"/>
                </a:moveTo>
                <a:lnTo>
                  <a:pt x="3237738" y="0"/>
                </a:lnTo>
                <a:lnTo>
                  <a:pt x="3237738" y="4981166"/>
                </a:lnTo>
                <a:lnTo>
                  <a:pt x="0" y="498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96012" y="1418240"/>
            <a:ext cx="1342508" cy="3928756"/>
          </a:xfrm>
          <a:custGeom>
            <a:avLst/>
            <a:gdLst/>
            <a:ahLst/>
            <a:cxnLst/>
            <a:rect r="r" b="b" t="t" l="l"/>
            <a:pathLst>
              <a:path h="3928756" w="1342508">
                <a:moveTo>
                  <a:pt x="0" y="0"/>
                </a:moveTo>
                <a:lnTo>
                  <a:pt x="1342508" y="0"/>
                </a:lnTo>
                <a:lnTo>
                  <a:pt x="1342508" y="3928756"/>
                </a:lnTo>
                <a:lnTo>
                  <a:pt x="0" y="3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42690" y="4626442"/>
            <a:ext cx="1780646" cy="2618922"/>
          </a:xfrm>
          <a:custGeom>
            <a:avLst/>
            <a:gdLst/>
            <a:ahLst/>
            <a:cxnLst/>
            <a:rect r="r" b="b" t="t" l="l"/>
            <a:pathLst>
              <a:path h="2618922" w="1780646">
                <a:moveTo>
                  <a:pt x="0" y="0"/>
                </a:moveTo>
                <a:lnTo>
                  <a:pt x="1780646" y="0"/>
                </a:lnTo>
                <a:lnTo>
                  <a:pt x="1780646" y="2618922"/>
                </a:lnTo>
                <a:lnTo>
                  <a:pt x="0" y="2618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8500" y="3951258"/>
            <a:ext cx="1331826" cy="3934690"/>
          </a:xfrm>
          <a:custGeom>
            <a:avLst/>
            <a:gdLst/>
            <a:ahLst/>
            <a:cxnLst/>
            <a:rect r="r" b="b" t="t" l="l"/>
            <a:pathLst>
              <a:path h="3934690" w="1331826">
                <a:moveTo>
                  <a:pt x="0" y="0"/>
                </a:moveTo>
                <a:lnTo>
                  <a:pt x="1331826" y="0"/>
                </a:lnTo>
                <a:lnTo>
                  <a:pt x="1331826" y="3934690"/>
                </a:lnTo>
                <a:lnTo>
                  <a:pt x="0" y="39346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42710" y="2573326"/>
            <a:ext cx="1661022" cy="3019546"/>
          </a:xfrm>
          <a:custGeom>
            <a:avLst/>
            <a:gdLst/>
            <a:ahLst/>
            <a:cxnLst/>
            <a:rect r="r" b="b" t="t" l="l"/>
            <a:pathLst>
              <a:path h="3019546" w="1661022">
                <a:moveTo>
                  <a:pt x="0" y="0"/>
                </a:moveTo>
                <a:lnTo>
                  <a:pt x="1661022" y="0"/>
                </a:lnTo>
                <a:lnTo>
                  <a:pt x="1661022" y="3019546"/>
                </a:lnTo>
                <a:lnTo>
                  <a:pt x="0" y="3019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49820" y="3553726"/>
            <a:ext cx="3028242" cy="4260232"/>
          </a:xfrm>
          <a:custGeom>
            <a:avLst/>
            <a:gdLst/>
            <a:ahLst/>
            <a:cxnLst/>
            <a:rect r="r" b="b" t="t" l="l"/>
            <a:pathLst>
              <a:path h="4260232" w="3028242">
                <a:moveTo>
                  <a:pt x="0" y="0"/>
                </a:moveTo>
                <a:lnTo>
                  <a:pt x="3028242" y="0"/>
                </a:lnTo>
                <a:lnTo>
                  <a:pt x="3028242" y="4260232"/>
                </a:lnTo>
                <a:lnTo>
                  <a:pt x="0" y="4260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90580" y="5425352"/>
            <a:ext cx="3408024" cy="3916786"/>
          </a:xfrm>
          <a:custGeom>
            <a:avLst/>
            <a:gdLst/>
            <a:ahLst/>
            <a:cxnLst/>
            <a:rect r="r" b="b" t="t" l="l"/>
            <a:pathLst>
              <a:path h="3916786" w="3408024">
                <a:moveTo>
                  <a:pt x="0" y="0"/>
                </a:moveTo>
                <a:lnTo>
                  <a:pt x="3408024" y="0"/>
                </a:lnTo>
                <a:lnTo>
                  <a:pt x="3408024" y="3916786"/>
                </a:lnTo>
                <a:lnTo>
                  <a:pt x="0" y="39167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36272" y="2115795"/>
            <a:ext cx="3231578" cy="3122309"/>
          </a:xfrm>
          <a:custGeom>
            <a:avLst/>
            <a:gdLst/>
            <a:ahLst/>
            <a:cxnLst/>
            <a:rect r="r" b="b" t="t" l="l"/>
            <a:pathLst>
              <a:path h="3122309" w="3231578">
                <a:moveTo>
                  <a:pt x="0" y="0"/>
                </a:moveTo>
                <a:lnTo>
                  <a:pt x="3231578" y="0"/>
                </a:lnTo>
                <a:lnTo>
                  <a:pt x="3231578" y="3122310"/>
                </a:lnTo>
                <a:lnTo>
                  <a:pt x="0" y="31223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-349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2886375"/>
            <a:ext cx="750495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SwiftHealth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1425" y="4078422"/>
            <a:ext cx="742695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A3 - Gestão e Redes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1425" y="7885948"/>
            <a:ext cx="5117433" cy="31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Universidade São Judas Tadeu - nov/2025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1425" y="8201864"/>
            <a:ext cx="5117433" cy="31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Professores: Lawilson, Helaine e Ricardo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823860" y="3118850"/>
            <a:ext cx="12487920" cy="6306400"/>
          </a:xfrm>
          <a:custGeom>
            <a:avLst/>
            <a:gdLst/>
            <a:ahLst/>
            <a:cxnLst/>
            <a:rect r="r" b="b" t="t" l="l"/>
            <a:pathLst>
              <a:path h="6306400" w="12487920">
                <a:moveTo>
                  <a:pt x="0" y="0"/>
                </a:moveTo>
                <a:lnTo>
                  <a:pt x="12487920" y="0"/>
                </a:lnTo>
                <a:lnTo>
                  <a:pt x="12487920" y="6306399"/>
                </a:lnTo>
                <a:lnTo>
                  <a:pt x="0" y="6306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1030562"/>
            <a:ext cx="768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Topologia das Redes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6511" y="2481891"/>
            <a:ext cx="472528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0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Topologia Unidade Filial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0529" y="3295740"/>
            <a:ext cx="4264239" cy="4325861"/>
          </a:xfrm>
          <a:custGeom>
            <a:avLst/>
            <a:gdLst/>
            <a:ahLst/>
            <a:cxnLst/>
            <a:rect r="r" b="b" t="t" l="l"/>
            <a:pathLst>
              <a:path h="4325861" w="4264239">
                <a:moveTo>
                  <a:pt x="0" y="0"/>
                </a:moveTo>
                <a:lnTo>
                  <a:pt x="4264239" y="0"/>
                </a:lnTo>
                <a:lnTo>
                  <a:pt x="4264239" y="4325861"/>
                </a:lnTo>
                <a:lnTo>
                  <a:pt x="0" y="432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86278" y="3295740"/>
            <a:ext cx="4246543" cy="4325861"/>
          </a:xfrm>
          <a:custGeom>
            <a:avLst/>
            <a:gdLst/>
            <a:ahLst/>
            <a:cxnLst/>
            <a:rect r="r" b="b" t="t" l="l"/>
            <a:pathLst>
              <a:path h="4325861" w="4246543">
                <a:moveTo>
                  <a:pt x="0" y="0"/>
                </a:moveTo>
                <a:lnTo>
                  <a:pt x="4246543" y="0"/>
                </a:lnTo>
                <a:lnTo>
                  <a:pt x="4246543" y="4325861"/>
                </a:lnTo>
                <a:lnTo>
                  <a:pt x="0" y="432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5246" y="3099243"/>
            <a:ext cx="6669761" cy="4718856"/>
          </a:xfrm>
          <a:custGeom>
            <a:avLst/>
            <a:gdLst/>
            <a:ahLst/>
            <a:cxnLst/>
            <a:rect r="r" b="b" t="t" l="l"/>
            <a:pathLst>
              <a:path h="4718856" w="6669761">
                <a:moveTo>
                  <a:pt x="0" y="0"/>
                </a:moveTo>
                <a:lnTo>
                  <a:pt x="6669761" y="0"/>
                </a:lnTo>
                <a:lnTo>
                  <a:pt x="6669761" y="4718856"/>
                </a:lnTo>
                <a:lnTo>
                  <a:pt x="0" y="471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1030562"/>
            <a:ext cx="768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Configurações de Servidor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8985" y="2673180"/>
            <a:ext cx="711639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Serviço do Webserver HTTP/HTTPS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529" y="8193968"/>
            <a:ext cx="1189493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Contido no servidor 192.168.10.16, de nomenclatura no DNS como www.swifthealth.com.br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31425" y="3292469"/>
            <a:ext cx="4524463" cy="4602359"/>
          </a:xfrm>
          <a:custGeom>
            <a:avLst/>
            <a:gdLst/>
            <a:ahLst/>
            <a:cxnLst/>
            <a:rect r="r" b="b" t="t" l="l"/>
            <a:pathLst>
              <a:path h="4602359" w="4524463">
                <a:moveTo>
                  <a:pt x="0" y="0"/>
                </a:moveTo>
                <a:lnTo>
                  <a:pt x="4524463" y="0"/>
                </a:lnTo>
                <a:lnTo>
                  <a:pt x="4524463" y="4602359"/>
                </a:lnTo>
                <a:lnTo>
                  <a:pt x="0" y="4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29525" y="3292469"/>
            <a:ext cx="4543605" cy="4602359"/>
          </a:xfrm>
          <a:custGeom>
            <a:avLst/>
            <a:gdLst/>
            <a:ahLst/>
            <a:cxnLst/>
            <a:rect r="r" b="b" t="t" l="l"/>
            <a:pathLst>
              <a:path h="4602359" w="4543605">
                <a:moveTo>
                  <a:pt x="0" y="0"/>
                </a:moveTo>
                <a:lnTo>
                  <a:pt x="4543605" y="0"/>
                </a:lnTo>
                <a:lnTo>
                  <a:pt x="4543605" y="4602359"/>
                </a:lnTo>
                <a:lnTo>
                  <a:pt x="0" y="460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9430" y="3257694"/>
            <a:ext cx="4571452" cy="4637134"/>
          </a:xfrm>
          <a:custGeom>
            <a:avLst/>
            <a:gdLst/>
            <a:ahLst/>
            <a:cxnLst/>
            <a:rect r="r" b="b" t="t" l="l"/>
            <a:pathLst>
              <a:path h="4637134" w="4571452">
                <a:moveTo>
                  <a:pt x="0" y="0"/>
                </a:moveTo>
                <a:lnTo>
                  <a:pt x="4571452" y="0"/>
                </a:lnTo>
                <a:lnTo>
                  <a:pt x="4571452" y="4637134"/>
                </a:lnTo>
                <a:lnTo>
                  <a:pt x="0" y="4637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1030562"/>
            <a:ext cx="768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Configurações de Servidor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8985" y="2673180"/>
            <a:ext cx="711639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0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Serviço do E-mail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1425" y="8066442"/>
            <a:ext cx="141115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Contido no servidor 192.168.10.16, de nomenclatura no DNS como 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“email”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Utiliza o domain name “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swifthealth.com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 e pe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3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mite com que usuários previamente registrados e logados em um computador enviar emails.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68100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84797" y="2474436"/>
            <a:ext cx="7991209" cy="5338128"/>
          </a:xfrm>
          <a:custGeom>
            <a:avLst/>
            <a:gdLst/>
            <a:ahLst/>
            <a:cxnLst/>
            <a:rect r="r" b="b" t="t" l="l"/>
            <a:pathLst>
              <a:path h="5338128" w="7991209">
                <a:moveTo>
                  <a:pt x="0" y="0"/>
                </a:moveTo>
                <a:lnTo>
                  <a:pt x="7991210" y="0"/>
                </a:lnTo>
                <a:lnTo>
                  <a:pt x="7991210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1030562"/>
            <a:ext cx="616826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Identificação de Rede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8951" y="2740754"/>
            <a:ext cx="205787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Rede Matriz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951" y="3356906"/>
            <a:ext cx="588704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Máscara de Rede: 255.255.255.0</a:t>
            </a:r>
          </a:p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Rede: 192.168.10.0</a:t>
            </a:r>
          </a:p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1° Endereço de Host: 192.168.10.1</a:t>
            </a:r>
          </a:p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Último endereço de Host: 192.168.10.254</a:t>
            </a:r>
          </a:p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Broadcast: 192.168.10.255</a:t>
            </a:r>
          </a:p>
          <a:p>
            <a:pPr algn="l" marL="496569" indent="-248284" lvl="1">
              <a:lnSpc>
                <a:spcPts val="2759"/>
              </a:lnSpc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Gateway: 192.168.1.1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951" y="6042956"/>
            <a:ext cx="205787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Rede Filial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951" y="6662081"/>
            <a:ext cx="588704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Máscara de Rede: 255.255.255.0</a:t>
            </a:r>
          </a:p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Rede: 192.168.10.0</a:t>
            </a:r>
          </a:p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1° Endereço de Host: 192.168.10.1</a:t>
            </a:r>
          </a:p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Último endereço de Host: 192.168.10.254</a:t>
            </a:r>
          </a:p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Broadcast: 192.168.10.255</a:t>
            </a:r>
          </a:p>
          <a:p>
            <a:pPr algn="l" marL="496569" indent="-248284" lvl="1">
              <a:lnSpc>
                <a:spcPts val="275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Endereço de Gateway: 192.168.1.1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376" y="1107028"/>
            <a:ext cx="10725147" cy="4491155"/>
          </a:xfrm>
          <a:custGeom>
            <a:avLst/>
            <a:gdLst/>
            <a:ahLst/>
            <a:cxnLst/>
            <a:rect r="r" b="b" t="t" l="l"/>
            <a:pathLst>
              <a:path h="4491155" w="10725147">
                <a:moveTo>
                  <a:pt x="0" y="0"/>
                </a:moveTo>
                <a:lnTo>
                  <a:pt x="10725147" y="0"/>
                </a:lnTo>
                <a:lnTo>
                  <a:pt x="10725147" y="4491155"/>
                </a:lnTo>
                <a:lnTo>
                  <a:pt x="0" y="449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709" y="5734128"/>
            <a:ext cx="10296157" cy="4122248"/>
          </a:xfrm>
          <a:custGeom>
            <a:avLst/>
            <a:gdLst/>
            <a:ahLst/>
            <a:cxnLst/>
            <a:rect r="r" b="b" t="t" l="l"/>
            <a:pathLst>
              <a:path h="4122248" w="10296157">
                <a:moveTo>
                  <a:pt x="0" y="0"/>
                </a:moveTo>
                <a:lnTo>
                  <a:pt x="10296157" y="0"/>
                </a:lnTo>
                <a:lnTo>
                  <a:pt x="10296157" y="4122248"/>
                </a:lnTo>
                <a:lnTo>
                  <a:pt x="0" y="4122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33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897" y="5734128"/>
            <a:ext cx="10296157" cy="4122248"/>
          </a:xfrm>
          <a:custGeom>
            <a:avLst/>
            <a:gdLst/>
            <a:ahLst/>
            <a:cxnLst/>
            <a:rect r="r" b="b" t="t" l="l"/>
            <a:pathLst>
              <a:path h="4122248" w="10296157">
                <a:moveTo>
                  <a:pt x="0" y="0"/>
                </a:moveTo>
                <a:lnTo>
                  <a:pt x="10296158" y="0"/>
                </a:lnTo>
                <a:lnTo>
                  <a:pt x="10296158" y="4122248"/>
                </a:lnTo>
                <a:lnTo>
                  <a:pt x="0" y="4122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33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9737" y="1466250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0228" y="1604855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4388" y="1535553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9278" y="1574766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6386" y="2951130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3999" y="3985186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7861" y="2812525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8702" y="5004181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28418" y="4961392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38975" y="455846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4960" y="445862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5517" y="445862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226" y="445862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695" y="3020433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9253" y="3020433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9126" y="3020433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82941" y="298678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59684" y="6808430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55959" y="8560382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49542" y="927114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9538" y="8229959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31757" y="8091355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942314" y="8229959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71577" y="7952750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49542" y="6669825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61563" y="6600522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9835" y="6617070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06285" y="9296107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90294" y="6669825"/>
            <a:ext cx="889443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_______________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41912" y="1506847"/>
            <a:ext cx="4406349" cy="24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"/>
              </a:lnSpc>
              <a:spcBef>
                <a:spcPct val="0"/>
              </a:spcBef>
            </a:pPr>
            <a:r>
              <a:rPr lang="en-US" b="true" sz="14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LISTA ESQUEMÁTICA DE ENDEREÇAMENTO DE IP: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41912" y="1886957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PC0: 192.168.10.2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41912" y="2179232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PC1: 192.168.10.3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41912" y="2471507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PC2: 192.168.20.2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41912" y="2762823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PC3: 192.168.20.3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32877" y="3033258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PC6: 192.168.10.4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32877" y="3324574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PC7: 192.168.10.5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32877" y="3571652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PC8: 192.168.10.6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32877" y="3863927"/>
            <a:ext cx="1008274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PC9: 192.168.10.7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98508" y="4156202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PC10: 192.168.10.8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98508" y="4447518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PC11: 192.168.10.9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864139" y="4691082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PC12: 192.168.10.10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64139" y="4983357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PC13: 192.168.10.11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864139" y="5275632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PC14: 192.168.10.12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64139" y="5566948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PC15: 192.168.10.13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864139" y="5859223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PC16: 192.168.10.14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864139" y="6151499"/>
            <a:ext cx="1145749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PC17: 192.168.10.15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98508" y="6442814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PC18: 192.168.20.3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898508" y="6686378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PC19: 192.168.20.4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898508" y="6978654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PC20: 192.168.20.5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898508" y="7270929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PC21: 192.168.20.6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898508" y="7562244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PC22: 192.168.20.7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898508" y="7854520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PC23: 192.168.20.8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898508" y="8145835"/>
            <a:ext cx="10770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PC24: 192.168.20.9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517877" y="1886957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517877" y="2179232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517877" y="2470548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508842" y="2762823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508842" y="3032299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508842" y="3308502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508842" y="3571652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508842" y="3863927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508842" y="4155243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508842" y="4447518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508842" y="4691082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508842" y="4983357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508842" y="5274673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508842" y="5566948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3499807" y="5834164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499807" y="6126439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499807" y="6417755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499807" y="6710030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499807" y="6978654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3508842" y="7270929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499807" y="7553275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508842" y="7854520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508842" y="8145835"/>
            <a:ext cx="65121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MÁSCARA: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451370" y="1886957"/>
            <a:ext cx="64782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467095" y="2179232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5467095" y="2470548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5458060" y="2762823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5458060" y="3032299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458060" y="3308502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5458060" y="3571652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5458060" y="3863927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5458060" y="4155243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5458060" y="4447518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5458060" y="4691082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5458060" y="4983357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5458060" y="5274673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5458060" y="5566948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449024" y="5834164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5449024" y="6126439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449024" y="6417755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5449024" y="6710030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5449024" y="6978654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5458060" y="7270929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5449024" y="7553275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5458060" y="7854520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5458060" y="8145835"/>
            <a:ext cx="616377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GATEWAY: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1644960" y="8508026"/>
            <a:ext cx="634267" cy="1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Router0: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1665141" y="8743565"/>
            <a:ext cx="6528546" cy="18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b="true" sz="1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Interface Ethernet: __________________  IP Interface Serial: __________________Máscara: __________________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1962093" y="9014570"/>
            <a:ext cx="5599367" cy="18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b="true" sz="1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RIP(IPs): ____________________________ -  ____________________________ -  ____________________________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14206667" y="1886957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4206667" y="2164166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4206667" y="2470548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4206667" y="2744744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4206667" y="3018940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4206667" y="3296150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4206667" y="3579386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4206667" y="3876728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4206667" y="415620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4206667" y="443946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4206667" y="469108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4206667" y="4983357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4206667" y="5274376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4206667" y="5565395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4206667" y="5821513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4206667" y="6113788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14206667" y="641510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14206667" y="6707378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14206667" y="6972559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14206667" y="7261000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4206667" y="7553275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206667" y="7854520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4206667" y="8145835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16183374" y="1886957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16183374" y="217923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16183374" y="2470548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16183374" y="2762823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16183374" y="3033258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16183374" y="3307454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16183374" y="3581651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6183374" y="3855847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6183374" y="415620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6183374" y="443946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16183374" y="469108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16183374" y="4974318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6183374" y="527563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16183374" y="5558868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16183374" y="5821513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11644960" y="9246404"/>
            <a:ext cx="634267" cy="1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7"/>
              </a:lnSpc>
              <a:spcBef>
                <a:spcPct val="0"/>
              </a:spcBef>
            </a:pPr>
            <a:r>
              <a:rPr lang="en-US" b="true" sz="11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Router1: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11665141" y="9481943"/>
            <a:ext cx="6528546" cy="18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b="true" sz="1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Interface Ethernet: __________________  IP Interface Serial: __________________Máscara: __________________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11962093" y="9752948"/>
            <a:ext cx="5599367" cy="18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"/>
              </a:lnSpc>
              <a:spcBef>
                <a:spcPct val="0"/>
              </a:spcBef>
            </a:pPr>
            <a:r>
              <a:rPr lang="en-US" b="true" sz="107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RIP(IPs): ____________________________ -  ____________________________ -  ____________________________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16183374" y="6122827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16183374" y="6412215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0" id="150"/>
          <p:cNvSpPr txBox="true"/>
          <p:nvPr/>
        </p:nvSpPr>
        <p:spPr>
          <a:xfrm rot="0">
            <a:off x="16183374" y="6707378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16183374" y="6972559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16183374" y="7261000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16183374" y="7553275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16183374" y="7854590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16183374" y="8145835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12941151" y="9013537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192.168.1.0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14670597" y="9013537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192.168.2.0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16364833" y="9014570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192.168.10.0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2941151" y="975005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192.168.1.0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14670597" y="9750052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192.168.2.0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16364833" y="976198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192.168.20.0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13267606" y="9481943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5695350" y="9481943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192.168.1.2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17299274" y="9481943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3267606" y="8736412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5695350" y="8743565"/>
            <a:ext cx="652911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192.168.1.1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7299274" y="873641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255.255.255.0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7590798" y="149677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192.168.10.10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8984680" y="1535553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192.168.10.17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5817878" y="1574766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192.168.10.3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3537277" y="1447070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192.168.10.15</a:t>
            </a:r>
          </a:p>
        </p:txBody>
      </p:sp>
      <p:sp>
        <p:nvSpPr>
          <p:cNvPr name="TextBox 172" id="172"/>
          <p:cNvSpPr txBox="true"/>
          <p:nvPr/>
        </p:nvSpPr>
        <p:spPr>
          <a:xfrm rot="0">
            <a:off x="979372" y="298678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192.168.10.4</a:t>
            </a:r>
          </a:p>
        </p:txBody>
      </p:sp>
      <p:sp>
        <p:nvSpPr>
          <p:cNvPr name="TextBox 173" id="173"/>
          <p:cNvSpPr txBox="true"/>
          <p:nvPr/>
        </p:nvSpPr>
        <p:spPr>
          <a:xfrm rot="0">
            <a:off x="1897047" y="298678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192.168.10.5</a:t>
            </a:r>
          </a:p>
        </p:txBody>
      </p:sp>
      <p:sp>
        <p:nvSpPr>
          <p:cNvPr name="TextBox 174" id="174"/>
          <p:cNvSpPr txBox="true"/>
          <p:nvPr/>
        </p:nvSpPr>
        <p:spPr>
          <a:xfrm rot="0">
            <a:off x="2878858" y="298678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192.168.10.6</a:t>
            </a:r>
          </a:p>
        </p:txBody>
      </p:sp>
      <p:sp>
        <p:nvSpPr>
          <p:cNvPr name="TextBox 175" id="175"/>
          <p:cNvSpPr txBox="true"/>
          <p:nvPr/>
        </p:nvSpPr>
        <p:spPr>
          <a:xfrm rot="0">
            <a:off x="4036466" y="2978249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192.168.10.16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1105020" y="444599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192.168.10.7</a:t>
            </a:r>
          </a:p>
        </p:txBody>
      </p:sp>
      <p:sp>
        <p:nvSpPr>
          <p:cNvPr name="TextBox 177" id="177"/>
          <p:cNvSpPr txBox="true"/>
          <p:nvPr/>
        </p:nvSpPr>
        <p:spPr>
          <a:xfrm rot="0">
            <a:off x="2045574" y="444599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192.168.10.8</a:t>
            </a:r>
          </a:p>
        </p:txBody>
      </p:sp>
      <p:sp>
        <p:nvSpPr>
          <p:cNvPr name="TextBox 178" id="178"/>
          <p:cNvSpPr txBox="true"/>
          <p:nvPr/>
        </p:nvSpPr>
        <p:spPr>
          <a:xfrm rot="0">
            <a:off x="2935015" y="444599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192.168.10.9</a:t>
            </a:r>
          </a:p>
        </p:txBody>
      </p:sp>
      <p:sp>
        <p:nvSpPr>
          <p:cNvPr name="TextBox 179" id="179"/>
          <p:cNvSpPr txBox="true"/>
          <p:nvPr/>
        </p:nvSpPr>
        <p:spPr>
          <a:xfrm rot="0">
            <a:off x="4006769" y="4546008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192.168.10.2</a:t>
            </a:r>
          </a:p>
        </p:txBody>
      </p:sp>
      <p:sp>
        <p:nvSpPr>
          <p:cNvPr name="TextBox 180" id="180"/>
          <p:cNvSpPr txBox="true"/>
          <p:nvPr/>
        </p:nvSpPr>
        <p:spPr>
          <a:xfrm rot="0">
            <a:off x="4869842" y="4934878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192.168.10.13</a:t>
            </a:r>
          </a:p>
        </p:txBody>
      </p:sp>
      <p:sp>
        <p:nvSpPr>
          <p:cNvPr name="TextBox 181" id="181"/>
          <p:cNvSpPr txBox="true"/>
          <p:nvPr/>
        </p:nvSpPr>
        <p:spPr>
          <a:xfrm rot="0">
            <a:off x="6326007" y="4990876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192.168.10.14</a:t>
            </a:r>
          </a:p>
        </p:txBody>
      </p:sp>
      <p:sp>
        <p:nvSpPr>
          <p:cNvPr name="TextBox 182" id="182"/>
          <p:cNvSpPr txBox="true"/>
          <p:nvPr/>
        </p:nvSpPr>
        <p:spPr>
          <a:xfrm rot="0">
            <a:off x="9445402" y="2933051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192.168.10.11</a:t>
            </a:r>
          </a:p>
        </p:txBody>
      </p:sp>
      <p:sp>
        <p:nvSpPr>
          <p:cNvPr name="TextBox 183" id="183"/>
          <p:cNvSpPr txBox="true"/>
          <p:nvPr/>
        </p:nvSpPr>
        <p:spPr>
          <a:xfrm rot="0">
            <a:off x="9405443" y="3974852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192.168.10.12</a:t>
            </a:r>
          </a:p>
        </p:txBody>
      </p:sp>
      <p:sp>
        <p:nvSpPr>
          <p:cNvPr name="TextBox 184" id="184"/>
          <p:cNvSpPr txBox="true"/>
          <p:nvPr/>
        </p:nvSpPr>
        <p:spPr>
          <a:xfrm rot="0">
            <a:off x="2618696" y="6666779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192.168.20.2</a:t>
            </a:r>
          </a:p>
        </p:txBody>
      </p:sp>
      <p:sp>
        <p:nvSpPr>
          <p:cNvPr name="TextBox 185" id="185"/>
          <p:cNvSpPr txBox="true"/>
          <p:nvPr/>
        </p:nvSpPr>
        <p:spPr>
          <a:xfrm rot="0">
            <a:off x="3800196" y="6666779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192.168.20.3</a:t>
            </a:r>
          </a:p>
        </p:txBody>
      </p:sp>
      <p:sp>
        <p:nvSpPr>
          <p:cNvPr name="TextBox 186" id="186"/>
          <p:cNvSpPr txBox="true"/>
          <p:nvPr/>
        </p:nvSpPr>
        <p:spPr>
          <a:xfrm rot="0">
            <a:off x="5173139" y="6595676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192.168.20.3</a:t>
            </a:r>
          </a:p>
        </p:txBody>
      </p:sp>
      <p:sp>
        <p:nvSpPr>
          <p:cNvPr name="TextBox 187" id="187"/>
          <p:cNvSpPr txBox="true"/>
          <p:nvPr/>
        </p:nvSpPr>
        <p:spPr>
          <a:xfrm rot="0">
            <a:off x="7195605" y="6595676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192.168.20.11</a:t>
            </a:r>
          </a:p>
        </p:txBody>
      </p:sp>
      <p:sp>
        <p:nvSpPr>
          <p:cNvPr name="TextBox 188" id="188"/>
          <p:cNvSpPr txBox="true"/>
          <p:nvPr/>
        </p:nvSpPr>
        <p:spPr>
          <a:xfrm rot="0">
            <a:off x="8587111" y="6805383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192.168.20.7</a:t>
            </a:r>
          </a:p>
        </p:txBody>
      </p:sp>
      <p:sp>
        <p:nvSpPr>
          <p:cNvPr name="TextBox 189" id="189"/>
          <p:cNvSpPr txBox="true"/>
          <p:nvPr/>
        </p:nvSpPr>
        <p:spPr>
          <a:xfrm rot="0">
            <a:off x="8683794" y="8557729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192.168.20.8</a:t>
            </a:r>
          </a:p>
        </p:txBody>
      </p:sp>
      <p:sp>
        <p:nvSpPr>
          <p:cNvPr name="TextBox 190" id="190"/>
          <p:cNvSpPr txBox="true"/>
          <p:nvPr/>
        </p:nvSpPr>
        <p:spPr>
          <a:xfrm rot="0">
            <a:off x="6937333" y="8220064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192.168.20.6</a:t>
            </a:r>
          </a:p>
        </p:txBody>
      </p:sp>
      <p:sp>
        <p:nvSpPr>
          <p:cNvPr name="TextBox 191" id="191"/>
          <p:cNvSpPr txBox="true"/>
          <p:nvPr/>
        </p:nvSpPr>
        <p:spPr>
          <a:xfrm rot="0">
            <a:off x="5999551" y="8081459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192.168.20.5</a:t>
            </a:r>
          </a:p>
        </p:txBody>
      </p:sp>
      <p:sp>
        <p:nvSpPr>
          <p:cNvPr name="TextBox 192" id="192"/>
          <p:cNvSpPr txBox="true"/>
          <p:nvPr/>
        </p:nvSpPr>
        <p:spPr>
          <a:xfrm rot="0">
            <a:off x="5096230" y="8220064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192.168.20.4</a:t>
            </a:r>
          </a:p>
        </p:txBody>
      </p:sp>
      <p:sp>
        <p:nvSpPr>
          <p:cNvPr name="TextBox 193" id="193"/>
          <p:cNvSpPr txBox="true"/>
          <p:nvPr/>
        </p:nvSpPr>
        <p:spPr>
          <a:xfrm rot="0">
            <a:off x="5674079" y="9272180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</a:t>
            </a:r>
          </a:p>
        </p:txBody>
      </p:sp>
      <p:sp>
        <p:nvSpPr>
          <p:cNvPr name="TextBox 194" id="194"/>
          <p:cNvSpPr txBox="true"/>
          <p:nvPr/>
        </p:nvSpPr>
        <p:spPr>
          <a:xfrm rot="0">
            <a:off x="3800196" y="927114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192.168.20.9</a:t>
            </a:r>
          </a:p>
        </p:txBody>
      </p:sp>
      <p:sp>
        <p:nvSpPr>
          <p:cNvPr name="TextBox 195" id="195"/>
          <p:cNvSpPr txBox="true"/>
          <p:nvPr/>
        </p:nvSpPr>
        <p:spPr>
          <a:xfrm rot="0">
            <a:off x="3405003" y="7942854"/>
            <a:ext cx="790386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192.168.20.10</a:t>
            </a:r>
          </a:p>
        </p:txBody>
      </p:sp>
      <p:sp>
        <p:nvSpPr>
          <p:cNvPr name="TextBox 196" id="196"/>
          <p:cNvSpPr txBox="true"/>
          <p:nvPr/>
        </p:nvSpPr>
        <p:spPr>
          <a:xfrm rot="0">
            <a:off x="5785655" y="2794447"/>
            <a:ext cx="721648" cy="1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"/>
              </a:lnSpc>
              <a:spcBef>
                <a:spcPct val="0"/>
              </a:spcBef>
            </a:pPr>
            <a:r>
              <a:rPr lang="en-US" b="true" sz="9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192.168.10.1</a:t>
            </a:r>
          </a:p>
        </p:txBody>
      </p:sp>
      <p:sp>
        <p:nvSpPr>
          <p:cNvPr name="TextBox 197" id="197"/>
          <p:cNvSpPr txBox="true"/>
          <p:nvPr/>
        </p:nvSpPr>
        <p:spPr>
          <a:xfrm rot="0">
            <a:off x="4766161" y="48972"/>
            <a:ext cx="875567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Esquema de Endereçamento IP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109490" y="3527250"/>
            <a:ext cx="5301335" cy="237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8"/>
              </a:lnSpc>
            </a:pPr>
            <a:r>
              <a:rPr lang="en-US" sz="197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Agradecemos pela atenção dedic</a:t>
            </a:r>
            <a:r>
              <a:rPr lang="en-US" sz="197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 ao nosso projeto e pela oportunidade de apresentar nossa proposta. Sua disponibilidade em analisar o material contribui significativamente para o aprimoramento e a consolidação desta iniciativa. Colocamo-nos à disposição para quaisquer esclarecimentos adicionais.</a:t>
            </a:r>
          </a:p>
          <a:p>
            <a:pPr algn="r">
              <a:lnSpc>
                <a:spcPts val="236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89675" y="1389375"/>
            <a:ext cx="752115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280"/>
              </a:lnSpc>
            </a:pPr>
            <a:r>
              <a:rPr lang="en-US" sz="14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Obrigado</a:t>
            </a:r>
            <a:r>
              <a:rPr lang="en-US" sz="14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97516" y="5099050"/>
            <a:ext cx="8000832" cy="3966500"/>
          </a:xfrm>
          <a:custGeom>
            <a:avLst/>
            <a:gdLst/>
            <a:ahLst/>
            <a:cxnLst/>
            <a:rect r="r" b="b" t="t" l="l"/>
            <a:pathLst>
              <a:path h="3966500" w="8000832">
                <a:moveTo>
                  <a:pt x="0" y="0"/>
                </a:moveTo>
                <a:lnTo>
                  <a:pt x="8000832" y="0"/>
                </a:lnTo>
                <a:lnTo>
                  <a:pt x="8000832" y="3966500"/>
                </a:lnTo>
                <a:lnTo>
                  <a:pt x="0" y="396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47750" y="1270050"/>
            <a:ext cx="4707600" cy="4380600"/>
          </a:xfrm>
          <a:custGeom>
            <a:avLst/>
            <a:gdLst/>
            <a:ahLst/>
            <a:cxnLst/>
            <a:rect r="r" b="b" t="t" l="l"/>
            <a:pathLst>
              <a:path h="4380600" w="4707600">
                <a:moveTo>
                  <a:pt x="0" y="0"/>
                </a:moveTo>
                <a:lnTo>
                  <a:pt x="4707600" y="0"/>
                </a:lnTo>
                <a:lnTo>
                  <a:pt x="4707600" y="4380600"/>
                </a:lnTo>
                <a:lnTo>
                  <a:pt x="0" y="4380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88615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72246" y="3589450"/>
            <a:ext cx="4114200" cy="4935000"/>
            <a:chOff x="0" y="0"/>
            <a:chExt cx="5485600" cy="658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85638" cy="6579997"/>
            </a:xfrm>
            <a:custGeom>
              <a:avLst/>
              <a:gdLst/>
              <a:ahLst/>
              <a:cxnLst/>
              <a:rect r="r" b="b" t="t" l="l"/>
              <a:pathLst>
                <a:path h="6579997" w="5485638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76896" y="3589450"/>
            <a:ext cx="4114200" cy="4935000"/>
            <a:chOff x="0" y="0"/>
            <a:chExt cx="5485600" cy="658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5638" cy="6579997"/>
            </a:xfrm>
            <a:custGeom>
              <a:avLst/>
              <a:gdLst/>
              <a:ahLst/>
              <a:cxnLst/>
              <a:rect r="r" b="b" t="t" l="l"/>
              <a:pathLst>
                <a:path h="6579997" w="5485638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30956" y="3589450"/>
            <a:ext cx="4114200" cy="4935000"/>
            <a:chOff x="0" y="0"/>
            <a:chExt cx="5485600" cy="658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5638" cy="6579997"/>
            </a:xfrm>
            <a:custGeom>
              <a:avLst/>
              <a:gdLst/>
              <a:ahLst/>
              <a:cxnLst/>
              <a:rect r="r" b="b" t="t" l="l"/>
              <a:pathLst>
                <a:path h="6579997" w="5485638">
                  <a:moveTo>
                    <a:pt x="0" y="0"/>
                  </a:moveTo>
                  <a:lnTo>
                    <a:pt x="5485638" y="0"/>
                  </a:lnTo>
                  <a:lnTo>
                    <a:pt x="5485638" y="6579997"/>
                  </a:lnTo>
                  <a:lnTo>
                    <a:pt x="0" y="6579997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300025" y="1186125"/>
            <a:ext cx="76879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Integrantes e funções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7335" y="4343800"/>
            <a:ext cx="3984021" cy="41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b="true" sz="271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Desenvolvedor Front-End</a:t>
            </a:r>
            <a:r>
              <a:rPr lang="en-US" sz="271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1071" y="5808378"/>
            <a:ext cx="3536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Lucca Campello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07036" y="6732972"/>
            <a:ext cx="714396" cy="712652"/>
          </a:xfrm>
          <a:custGeom>
            <a:avLst/>
            <a:gdLst/>
            <a:ahLst/>
            <a:cxnLst/>
            <a:rect r="r" b="b" t="t" l="l"/>
            <a:pathLst>
              <a:path h="712652" w="714396">
                <a:moveTo>
                  <a:pt x="0" y="0"/>
                </a:moveTo>
                <a:lnTo>
                  <a:pt x="714396" y="0"/>
                </a:lnTo>
                <a:lnTo>
                  <a:pt x="714396" y="712652"/>
                </a:lnTo>
                <a:lnTo>
                  <a:pt x="0" y="71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29060" y="6732096"/>
            <a:ext cx="717942" cy="714398"/>
          </a:xfrm>
          <a:custGeom>
            <a:avLst/>
            <a:gdLst/>
            <a:ahLst/>
            <a:cxnLst/>
            <a:rect r="r" b="b" t="t" l="l"/>
            <a:pathLst>
              <a:path h="714398" w="717942">
                <a:moveTo>
                  <a:pt x="0" y="0"/>
                </a:moveTo>
                <a:lnTo>
                  <a:pt x="717942" y="0"/>
                </a:lnTo>
                <a:lnTo>
                  <a:pt x="717942" y="714398"/>
                </a:lnTo>
                <a:lnTo>
                  <a:pt x="0" y="71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69278" y="6563128"/>
            <a:ext cx="678845" cy="883366"/>
          </a:xfrm>
          <a:custGeom>
            <a:avLst/>
            <a:gdLst/>
            <a:ahLst/>
            <a:cxnLst/>
            <a:rect r="r" b="b" t="t" l="l"/>
            <a:pathLst>
              <a:path h="883366" w="678845">
                <a:moveTo>
                  <a:pt x="0" y="0"/>
                </a:moveTo>
                <a:lnTo>
                  <a:pt x="678845" y="0"/>
                </a:lnTo>
                <a:lnTo>
                  <a:pt x="678845" y="883366"/>
                </a:lnTo>
                <a:lnTo>
                  <a:pt x="0" y="883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21871" y="4831869"/>
            <a:ext cx="3014950" cy="92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pelo UX/UI e pelo protótipo e funcionamento do 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1990" y="4344084"/>
            <a:ext cx="39840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b="true" sz="271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PO/ Programador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5725" y="5812398"/>
            <a:ext cx="3536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Jorge Antonio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75725" y="4831869"/>
            <a:ext cx="3411152" cy="92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por desenvolver ideias e realização de testes do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96021" y="4344084"/>
            <a:ext cx="39840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b="true" sz="271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Scrum Master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9756" y="5812398"/>
            <a:ext cx="3536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Matheus Arruda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45154" y="4831869"/>
            <a:ext cx="3411152" cy="92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20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Responsável por coordenar a equipe e avaliar o progresso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100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81400" y="2085252"/>
            <a:ext cx="3049150" cy="4428338"/>
          </a:xfrm>
          <a:custGeom>
            <a:avLst/>
            <a:gdLst/>
            <a:ahLst/>
            <a:cxnLst/>
            <a:rect r="r" b="b" t="t" l="l"/>
            <a:pathLst>
              <a:path h="4428338" w="3049150">
                <a:moveTo>
                  <a:pt x="0" y="0"/>
                </a:moveTo>
                <a:lnTo>
                  <a:pt x="3049150" y="0"/>
                </a:lnTo>
                <a:lnTo>
                  <a:pt x="3049150" y="4428338"/>
                </a:lnTo>
                <a:lnTo>
                  <a:pt x="0" y="4428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0150" y="2980122"/>
            <a:ext cx="1628896" cy="5624000"/>
          </a:xfrm>
          <a:custGeom>
            <a:avLst/>
            <a:gdLst/>
            <a:ahLst/>
            <a:cxnLst/>
            <a:rect r="r" b="b" t="t" l="l"/>
            <a:pathLst>
              <a:path h="5624000" w="1628896">
                <a:moveTo>
                  <a:pt x="0" y="0"/>
                </a:moveTo>
                <a:lnTo>
                  <a:pt x="1628896" y="0"/>
                </a:lnTo>
                <a:lnTo>
                  <a:pt x="1628896" y="5624000"/>
                </a:lnTo>
                <a:lnTo>
                  <a:pt x="0" y="56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9475" y="1019175"/>
            <a:ext cx="38290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Metodologia Utilizada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08647"/>
            <a:ext cx="831858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Metodologia Scrum no Projeto SwiftHealth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14002"/>
            <a:ext cx="11027223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aplicação da metodologia Scrum no desenvolvimento do SwiftHealth foi essencial para organizar as etapas do projeto e garantir que cada integrante da equipe tivesse clareza sobre suas responsabilidades. Mesmo sem programar diretamente o sistema, utilizamos o Scrum para estruturar todas as fases — desde a concepção da ideia até a documentação final.</a:t>
            </a:r>
          </a:p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Trabalhamos com sprints semanais, onde cada encontro tinha objetivos claros, permitindo uma evolução contínua do projeto. Nas quartas-feiras realizamos reuniões presenciais para definir prioridades e revisar entregas, enquanto aos domingos fizemos reuniões online para acompanhamento e ajustes rápidos.</a:t>
            </a:r>
          </a:p>
          <a:p>
            <a:pPr algn="l">
              <a:lnSpc>
                <a:spcPts val="2445"/>
              </a:lnSpc>
            </a:pP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Dentro dessa estrutura, os papéis foram bem definidos:</a:t>
            </a:r>
          </a:p>
          <a:p>
            <a:pPr algn="l" marL="440059" indent="-220029" lvl="1">
              <a:lnSpc>
                <a:spcPts val="2445"/>
              </a:lnSpc>
              <a:buFont typeface="Arial"/>
              <a:buChar char="•"/>
            </a:pPr>
            <a:r>
              <a:rPr lang="en-US" b="true" sz="203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Product Owner (PO) 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conduziu a priorização das funcionalidades mais importantes, garantindo que a solução final atendesse às necessidades reais dos hospitais e dos pacientes.</a:t>
            </a:r>
          </a:p>
          <a:p>
            <a:pPr algn="l" marL="440059" indent="-220029" lvl="1">
              <a:lnSpc>
                <a:spcPts val="2445"/>
              </a:lnSpc>
              <a:buFont typeface="Arial"/>
              <a:buChar char="•"/>
            </a:pPr>
            <a:r>
              <a:rPr lang="en-US" b="true" sz="203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Scrum Master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assegurou que a equipe seguisse a metodologia, facilitando a comunicação e removendo </a:t>
            </a:r>
            <a:r>
              <a:rPr lang="en-US" b="true" sz="203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obstáculos durante o processo.</a:t>
            </a:r>
          </a:p>
          <a:p>
            <a:pPr algn="l" marL="440059" indent="-220029" lvl="1">
              <a:lnSpc>
                <a:spcPts val="2445"/>
              </a:lnSpc>
              <a:buFont typeface="Arial"/>
              <a:buChar char="•"/>
            </a:pPr>
            <a:r>
              <a:rPr lang="en-US" b="true" sz="2038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Equipe de Desenvolvimento</a:t>
            </a:r>
            <a:r>
              <a:rPr lang="en-US" sz="20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ficou responsável pela elaboração dos artefatos, documentação, fluxogramas, protótipos e validação de ideias.</a:t>
            </a:r>
          </a:p>
          <a:p>
            <a:pPr algn="l">
              <a:lnSpc>
                <a:spcPts val="24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0925" y="65310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89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788345" y="4916375"/>
            <a:ext cx="6516961" cy="4341925"/>
          </a:xfrm>
          <a:custGeom>
            <a:avLst/>
            <a:gdLst/>
            <a:ahLst/>
            <a:cxnLst/>
            <a:rect r="r" b="b" t="t" l="l"/>
            <a:pathLst>
              <a:path h="4341925" w="6516961">
                <a:moveTo>
                  <a:pt x="0" y="0"/>
                </a:moveTo>
                <a:lnTo>
                  <a:pt x="6516960" y="0"/>
                </a:lnTo>
                <a:lnTo>
                  <a:pt x="6516960" y="4341925"/>
                </a:lnTo>
                <a:lnTo>
                  <a:pt x="0" y="434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5825" y="1009912"/>
            <a:ext cx="76765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Breve Descrição da Empresa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2386850"/>
            <a:ext cx="15212799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8649" indent="-289325" lvl="1">
              <a:lnSpc>
                <a:spcPts val="2877"/>
              </a:lnSpc>
              <a:buAutoNum type="arabicPeriod" startAt="1"/>
            </a:pPr>
            <a:r>
              <a:rPr lang="en-US" sz="23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SwiftHealth é uma startup acadêmica voltada ao desenvolvimento de soluções tecnológicas integradas para o setor hospitalar. Seu principal foco é otimizar o fluxo de atendimento e agendamento médico, reduzindo o tempo de espera e promovendo uma experiência mais ágil, segura e humanizada tanto para pacientes quanto para profissionais da saúde.</a:t>
            </a:r>
          </a:p>
          <a:p>
            <a:pPr algn="ctr" marL="578649" indent="-289325" lvl="1">
              <a:lnSpc>
                <a:spcPts val="2877"/>
              </a:lnSpc>
              <a:buAutoNum type="arabicPeriod" startAt="1"/>
            </a:pPr>
            <a:r>
              <a:rPr lang="en-US" sz="23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SwiftHealth atua na área da saúde digital (HealthTech), com foco em engenharia de software aplicada a sistemas hospitalares. Sua missão é integrar aplicações móveis e sistemas web hospitalares, permitindo comunicação em tempo real entre paciente, servidor e médico.</a:t>
            </a:r>
          </a:p>
          <a:p>
            <a:pPr algn="l">
              <a:lnSpc>
                <a:spcPts val="287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5400038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67262" y="704733"/>
            <a:ext cx="1195347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Missão</a:t>
            </a: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Visão e Valores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71441" y="2790708"/>
            <a:ext cx="1379550" cy="119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3825" y="4571002"/>
            <a:ext cx="80221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Visão(3-7 anos)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3825" y="6014752"/>
            <a:ext cx="80221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1425" y="5674348"/>
            <a:ext cx="1379550" cy="119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1437" y="4232528"/>
            <a:ext cx="1379550" cy="119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3825" y="3695908"/>
            <a:ext cx="880003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</a:t>
            </a: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oporcionar às instituições de saúde uma solução conceitual centrada no paciente que reduza filas, otimize o fluxo de atendimento e valorize o tempo das pessoas, por meio de prototipagem, simulação de infraestrutura e análise de dados — oferecendo um argumento técnico e operacional sólido para futuras implantações.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3825" y="3127250"/>
            <a:ext cx="80221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Missão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181148" y="3208450"/>
            <a:ext cx="3476054" cy="5647708"/>
          </a:xfrm>
          <a:custGeom>
            <a:avLst/>
            <a:gdLst/>
            <a:ahLst/>
            <a:cxnLst/>
            <a:rect r="r" b="b" t="t" l="l"/>
            <a:pathLst>
              <a:path h="5647708" w="3476054">
                <a:moveTo>
                  <a:pt x="0" y="0"/>
                </a:moveTo>
                <a:lnTo>
                  <a:pt x="3476054" y="0"/>
                </a:lnTo>
                <a:lnTo>
                  <a:pt x="3476054" y="5647708"/>
                </a:lnTo>
                <a:lnTo>
                  <a:pt x="0" y="564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33825" y="5133975"/>
            <a:ext cx="890992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ornar-se referência acadêmica e técnica na digitalização do fluxo hospitalar em média e grande escala, inspirando implementações reais que tornem o atendimento mais humano, previsível e eficiente — com adoção crescente por hospitais que buscam reduzir esperas e melhorar seus indicadores de qualidade.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3825" y="6617814"/>
            <a:ext cx="9092775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Adotam</a:t>
            </a: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um design centrado no paciente, priorizando experiência e acessibilidade em cada decisão. Buscamos eficiência operacional, garantindo ganho real em tempo e uso de recursos. Atuamos com transparência e responsabilidade, documentando métodos e métricas de priorização. Mantemos foco em segurança e privacidade, mesmo em ambiente simulado, seguindo princípios de proteção de dados.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Todas as decisões são baseadas em evidências, utilizando simulações e KPIs como fundamento.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Valorizamos interoperabilidade e pragmatismo técnico, propondo arquitetura integrada e viável.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Incentivamos a inovação responsável, avaliando riscos e a aplicabilidade de soluções como fila virtual e automações. </a:t>
            </a:r>
          </a:p>
          <a:p>
            <a:pPr algn="l">
              <a:lnSpc>
                <a:spcPts val="1704"/>
              </a:lnSpc>
            </a:pPr>
            <a:r>
              <a:rPr lang="en-US" sz="14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 fim, promovemos colaboração multidisciplinar, unindo áreas para construir soluções mais completas e eficazes.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950" y="637778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8628" y="2627174"/>
            <a:ext cx="4347939" cy="3172050"/>
          </a:xfrm>
          <a:custGeom>
            <a:avLst/>
            <a:gdLst/>
            <a:ahLst/>
            <a:cxnLst/>
            <a:rect r="r" b="b" t="t" l="l"/>
            <a:pathLst>
              <a:path h="3172050" w="4347939">
                <a:moveTo>
                  <a:pt x="0" y="0"/>
                </a:moveTo>
                <a:lnTo>
                  <a:pt x="4347939" y="0"/>
                </a:lnTo>
                <a:lnTo>
                  <a:pt x="4347939" y="3172050"/>
                </a:lnTo>
                <a:lnTo>
                  <a:pt x="0" y="317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8350" y="4086974"/>
            <a:ext cx="1427698" cy="5039050"/>
          </a:xfrm>
          <a:custGeom>
            <a:avLst/>
            <a:gdLst/>
            <a:ahLst/>
            <a:cxnLst/>
            <a:rect r="r" b="b" t="t" l="l"/>
            <a:pathLst>
              <a:path h="5039050" w="1427698">
                <a:moveTo>
                  <a:pt x="0" y="0"/>
                </a:moveTo>
                <a:lnTo>
                  <a:pt x="1427698" y="0"/>
                </a:lnTo>
                <a:lnTo>
                  <a:pt x="1427698" y="5039050"/>
                </a:lnTo>
                <a:lnTo>
                  <a:pt x="0" y="5039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9012" y="4086952"/>
            <a:ext cx="4667156" cy="3126650"/>
          </a:xfrm>
          <a:custGeom>
            <a:avLst/>
            <a:gdLst/>
            <a:ahLst/>
            <a:cxnLst/>
            <a:rect r="r" b="b" t="t" l="l"/>
            <a:pathLst>
              <a:path h="3126650" w="4667156">
                <a:moveTo>
                  <a:pt x="0" y="0"/>
                </a:moveTo>
                <a:lnTo>
                  <a:pt x="4667156" y="0"/>
                </a:lnTo>
                <a:lnTo>
                  <a:pt x="4667156" y="3126650"/>
                </a:lnTo>
                <a:lnTo>
                  <a:pt x="0" y="3126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6852" y="3044482"/>
            <a:ext cx="3736732" cy="1970586"/>
          </a:xfrm>
          <a:custGeom>
            <a:avLst/>
            <a:gdLst/>
            <a:ahLst/>
            <a:cxnLst/>
            <a:rect r="r" b="b" t="t" l="l"/>
            <a:pathLst>
              <a:path h="1970586" w="3736732">
                <a:moveTo>
                  <a:pt x="0" y="0"/>
                </a:moveTo>
                <a:lnTo>
                  <a:pt x="3736732" y="0"/>
                </a:lnTo>
                <a:lnTo>
                  <a:pt x="3736732" y="1970586"/>
                </a:lnTo>
                <a:lnTo>
                  <a:pt x="0" y="1970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31491" y="6372457"/>
            <a:ext cx="998163" cy="841145"/>
          </a:xfrm>
          <a:custGeom>
            <a:avLst/>
            <a:gdLst/>
            <a:ahLst/>
            <a:cxnLst/>
            <a:rect r="r" b="b" t="t" l="l"/>
            <a:pathLst>
              <a:path h="841145" w="998163">
                <a:moveTo>
                  <a:pt x="0" y="0"/>
                </a:moveTo>
                <a:lnTo>
                  <a:pt x="998163" y="0"/>
                </a:lnTo>
                <a:lnTo>
                  <a:pt x="998163" y="841145"/>
                </a:lnTo>
                <a:lnTo>
                  <a:pt x="0" y="841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1457" r="0" b="-720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70251" y="8455608"/>
            <a:ext cx="794566" cy="967508"/>
          </a:xfrm>
          <a:custGeom>
            <a:avLst/>
            <a:gdLst/>
            <a:ahLst/>
            <a:cxnLst/>
            <a:rect r="r" b="b" t="t" l="l"/>
            <a:pathLst>
              <a:path h="967508" w="794566">
                <a:moveTo>
                  <a:pt x="0" y="0"/>
                </a:moveTo>
                <a:lnTo>
                  <a:pt x="794566" y="0"/>
                </a:lnTo>
                <a:lnTo>
                  <a:pt x="794566" y="967508"/>
                </a:lnTo>
                <a:lnTo>
                  <a:pt x="0" y="967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86549" y="8441364"/>
            <a:ext cx="953265" cy="953265"/>
          </a:xfrm>
          <a:custGeom>
            <a:avLst/>
            <a:gdLst/>
            <a:ahLst/>
            <a:cxnLst/>
            <a:rect r="r" b="b" t="t" l="l"/>
            <a:pathLst>
              <a:path h="953265" w="953265">
                <a:moveTo>
                  <a:pt x="0" y="0"/>
                </a:moveTo>
                <a:lnTo>
                  <a:pt x="953265" y="0"/>
                </a:lnTo>
                <a:lnTo>
                  <a:pt x="953265" y="953265"/>
                </a:lnTo>
                <a:lnTo>
                  <a:pt x="0" y="953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28205" y="6987172"/>
            <a:ext cx="891752" cy="891752"/>
          </a:xfrm>
          <a:custGeom>
            <a:avLst/>
            <a:gdLst/>
            <a:ahLst/>
            <a:cxnLst/>
            <a:rect r="r" b="b" t="t" l="l"/>
            <a:pathLst>
              <a:path h="891752" w="891752">
                <a:moveTo>
                  <a:pt x="0" y="0"/>
                </a:moveTo>
                <a:lnTo>
                  <a:pt x="891752" y="0"/>
                </a:lnTo>
                <a:lnTo>
                  <a:pt x="891752" y="891752"/>
                </a:lnTo>
                <a:lnTo>
                  <a:pt x="0" y="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00824" y="7489827"/>
            <a:ext cx="935193" cy="1108377"/>
          </a:xfrm>
          <a:custGeom>
            <a:avLst/>
            <a:gdLst/>
            <a:ahLst/>
            <a:cxnLst/>
            <a:rect r="r" b="b" t="t" l="l"/>
            <a:pathLst>
              <a:path h="1108377" w="935193">
                <a:moveTo>
                  <a:pt x="0" y="0"/>
                </a:moveTo>
                <a:lnTo>
                  <a:pt x="935193" y="0"/>
                </a:lnTo>
                <a:lnTo>
                  <a:pt x="935193" y="1108377"/>
                </a:lnTo>
                <a:lnTo>
                  <a:pt x="0" y="11083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81202" y="6793029"/>
            <a:ext cx="978098" cy="910854"/>
          </a:xfrm>
          <a:custGeom>
            <a:avLst/>
            <a:gdLst/>
            <a:ahLst/>
            <a:cxnLst/>
            <a:rect r="r" b="b" t="t" l="l"/>
            <a:pathLst>
              <a:path h="910854" w="978098">
                <a:moveTo>
                  <a:pt x="0" y="0"/>
                </a:moveTo>
                <a:lnTo>
                  <a:pt x="978098" y="0"/>
                </a:lnTo>
                <a:lnTo>
                  <a:pt x="978098" y="910855"/>
                </a:lnTo>
                <a:lnTo>
                  <a:pt x="0" y="9108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01829" y="5128178"/>
            <a:ext cx="2497274" cy="968569"/>
          </a:xfrm>
          <a:custGeom>
            <a:avLst/>
            <a:gdLst/>
            <a:ahLst/>
            <a:cxnLst/>
            <a:rect r="r" b="b" t="t" l="l"/>
            <a:pathLst>
              <a:path h="968569" w="2497274">
                <a:moveTo>
                  <a:pt x="0" y="0"/>
                </a:moveTo>
                <a:lnTo>
                  <a:pt x="2497274" y="0"/>
                </a:lnTo>
                <a:lnTo>
                  <a:pt x="2497274" y="968569"/>
                </a:lnTo>
                <a:lnTo>
                  <a:pt x="0" y="968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29209" y="8210450"/>
            <a:ext cx="1047850" cy="1047850"/>
          </a:xfrm>
          <a:custGeom>
            <a:avLst/>
            <a:gdLst/>
            <a:ahLst/>
            <a:cxnLst/>
            <a:rect r="r" b="b" t="t" l="l"/>
            <a:pathLst>
              <a:path h="1047850" w="1047850">
                <a:moveTo>
                  <a:pt x="0" y="0"/>
                </a:moveTo>
                <a:lnTo>
                  <a:pt x="1047850" y="0"/>
                </a:lnTo>
                <a:lnTo>
                  <a:pt x="1047850" y="1047850"/>
                </a:lnTo>
                <a:lnTo>
                  <a:pt x="0" y="1047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30354" y="5063372"/>
            <a:ext cx="731663" cy="1098180"/>
          </a:xfrm>
          <a:custGeom>
            <a:avLst/>
            <a:gdLst/>
            <a:ahLst/>
            <a:cxnLst/>
            <a:rect r="r" b="b" t="t" l="l"/>
            <a:pathLst>
              <a:path h="1098180" w="731663">
                <a:moveTo>
                  <a:pt x="0" y="0"/>
                </a:moveTo>
                <a:lnTo>
                  <a:pt x="731663" y="0"/>
                </a:lnTo>
                <a:lnTo>
                  <a:pt x="731663" y="1098180"/>
                </a:lnTo>
                <a:lnTo>
                  <a:pt x="0" y="10981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37778"/>
            <a:ext cx="958474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Equipe e Ferramentas Tecnológicas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75596" y="1723628"/>
            <a:ext cx="10949267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7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Recursos Humanos (RH):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Gestão de equipe, recrutamento e compliance</a:t>
            </a:r>
          </a:p>
          <a:p>
            <a:pPr algn="l">
              <a:lnSpc>
                <a:spcPts val="3271"/>
              </a:lnSpc>
            </a:pPr>
            <a:r>
              <a:rPr lang="en-US" sz="27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Financeiro: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Controle de orçamento, licenças e custos de infraestrutura</a:t>
            </a:r>
          </a:p>
          <a:p>
            <a:pPr algn="l">
              <a:lnSpc>
                <a:spcPts val="3271"/>
              </a:lnSpc>
            </a:pPr>
            <a:r>
              <a:rPr lang="en-US" sz="27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Desenvolvimento: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Criação do app, API, integração de rede e segurança</a:t>
            </a:r>
          </a:p>
          <a:p>
            <a:pPr algn="l">
              <a:lnSpc>
                <a:spcPts val="3271"/>
              </a:lnSpc>
            </a:pPr>
            <a:r>
              <a:rPr lang="en-US" sz="27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Análise e Testes (QA &amp; Dados):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Testes de funcionalidade e análise de indicadores</a:t>
            </a:r>
          </a:p>
          <a:p>
            <a:pPr algn="l">
              <a:lnSpc>
                <a:spcPts val="3271"/>
              </a:lnSpc>
            </a:pPr>
            <a:r>
              <a:rPr lang="en-US" sz="2726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Suporte Técnico / Infraestrutura: </a:t>
            </a:r>
            <a:r>
              <a:rPr lang="en-US" sz="27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Manutenção da rede simulada e atendimento técnico</a:t>
            </a:r>
          </a:p>
          <a:p>
            <a:pPr algn="ctr">
              <a:lnSpc>
                <a:spcPts val="327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63182" y="5225960"/>
            <a:ext cx="6171634" cy="173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29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Notion / Excel / Power BI</a:t>
            </a:r>
          </a:p>
          <a:p>
            <a:pPr algn="l">
              <a:lnSpc>
                <a:spcPts val="2751"/>
              </a:lnSpc>
            </a:pPr>
            <a:r>
              <a:rPr lang="en-US" sz="229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Figma / Visual Studio Code / GitHub</a:t>
            </a:r>
          </a:p>
          <a:p>
            <a:pPr algn="l">
              <a:lnSpc>
                <a:spcPts val="2751"/>
              </a:lnSpc>
            </a:pPr>
            <a:r>
              <a:rPr lang="en-US" sz="2293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Power BI / JIRA / Python / Cisco Packet Tracer / Windows Server / Notion / HTML e CSS</a:t>
            </a:r>
          </a:p>
          <a:p>
            <a:pPr algn="ctr">
              <a:lnSpc>
                <a:spcPts val="275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0" y="0"/>
                  </a:moveTo>
                  <a:lnTo>
                    <a:pt x="22602444" y="0"/>
                  </a:lnTo>
                  <a:lnTo>
                    <a:pt x="22602444" y="11974449"/>
                  </a:lnTo>
                  <a:lnTo>
                    <a:pt x="0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5400038"/>
            </a:gradFill>
          </p:spPr>
        </p:sp>
      </p:grpSp>
      <p:sp>
        <p:nvSpPr>
          <p:cNvPr name="AutoShape 4" id="4"/>
          <p:cNvSpPr/>
          <p:nvPr/>
        </p:nvSpPr>
        <p:spPr>
          <a:xfrm rot="51548">
            <a:off x="11160939" y="5455475"/>
            <a:ext cx="2540986" cy="0"/>
          </a:xfrm>
          <a:prstGeom prst="line">
            <a:avLst/>
          </a:prstGeom>
          <a:ln cap="rnd" w="19050">
            <a:solidFill>
              <a:srgbClr val="FF24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1548">
            <a:off x="7887273" y="5455475"/>
            <a:ext cx="2540986" cy="0"/>
          </a:xfrm>
          <a:prstGeom prst="line">
            <a:avLst/>
          </a:prstGeom>
          <a:ln cap="rnd" w="19050">
            <a:solidFill>
              <a:srgbClr val="FF24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1548">
            <a:off x="4613607" y="5455475"/>
            <a:ext cx="2540986" cy="0"/>
          </a:xfrm>
          <a:prstGeom prst="line">
            <a:avLst/>
          </a:prstGeom>
          <a:ln cap="rnd" w="19050">
            <a:solidFill>
              <a:srgbClr val="FF24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38876" y="5024090"/>
            <a:ext cx="1416848" cy="881792"/>
          </a:xfrm>
          <a:custGeom>
            <a:avLst/>
            <a:gdLst/>
            <a:ahLst/>
            <a:cxnLst/>
            <a:rect r="r" b="b" t="t" l="l"/>
            <a:pathLst>
              <a:path h="881792" w="1416848">
                <a:moveTo>
                  <a:pt x="0" y="0"/>
                </a:moveTo>
                <a:lnTo>
                  <a:pt x="1416848" y="0"/>
                </a:lnTo>
                <a:lnTo>
                  <a:pt x="1416848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59876" y="5024090"/>
            <a:ext cx="1416846" cy="881792"/>
          </a:xfrm>
          <a:custGeom>
            <a:avLst/>
            <a:gdLst/>
            <a:ahLst/>
            <a:cxnLst/>
            <a:rect r="r" b="b" t="t" l="l"/>
            <a:pathLst>
              <a:path h="881792" w="1416846">
                <a:moveTo>
                  <a:pt x="0" y="0"/>
                </a:moveTo>
                <a:lnTo>
                  <a:pt x="1416846" y="0"/>
                </a:lnTo>
                <a:lnTo>
                  <a:pt x="1416846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86210" y="5024090"/>
            <a:ext cx="1416846" cy="881792"/>
          </a:xfrm>
          <a:custGeom>
            <a:avLst/>
            <a:gdLst/>
            <a:ahLst/>
            <a:cxnLst/>
            <a:rect r="r" b="b" t="t" l="l"/>
            <a:pathLst>
              <a:path h="881792" w="1416846">
                <a:moveTo>
                  <a:pt x="0" y="0"/>
                </a:moveTo>
                <a:lnTo>
                  <a:pt x="1416846" y="0"/>
                </a:lnTo>
                <a:lnTo>
                  <a:pt x="1416846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12544" y="5024090"/>
            <a:ext cx="1416848" cy="881792"/>
          </a:xfrm>
          <a:custGeom>
            <a:avLst/>
            <a:gdLst/>
            <a:ahLst/>
            <a:cxnLst/>
            <a:rect r="r" b="b" t="t" l="l"/>
            <a:pathLst>
              <a:path h="881792" w="1416848">
                <a:moveTo>
                  <a:pt x="0" y="0"/>
                </a:moveTo>
                <a:lnTo>
                  <a:pt x="1416848" y="0"/>
                </a:lnTo>
                <a:lnTo>
                  <a:pt x="1416848" y="881792"/>
                </a:lnTo>
                <a:lnTo>
                  <a:pt x="0" y="88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00025" y="1009912"/>
            <a:ext cx="768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Análise de Vulnerabilidade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3025" y="3627034"/>
            <a:ext cx="2348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Usuário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11575" y="6167139"/>
            <a:ext cx="347145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segurança do sistema depende da senha criada pelo usuário.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Mesmo com políticas mínimas, senhas fracas, repetidas ou compartilhadas são a principal porta de entrada de ataques.</a:t>
            </a:r>
          </a:p>
          <a:p>
            <a:pPr algn="ctr">
              <a:lnSpc>
                <a:spcPts val="1679"/>
              </a:lnSpc>
            </a:pPr>
            <a:r>
              <a:rPr lang="en-US" sz="13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fator humano é o mais imprevisível e o mais explorado por atacantes (phishing, engenharia social etc.).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6691" y="3627034"/>
            <a:ext cx="2348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Rede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37891" y="6400100"/>
            <a:ext cx="3378066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Vazamento de dados entre app ↔ servidor compromete informações médicas.</a:t>
            </a:r>
          </a:p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o HTTPS/TLS for “simulado” e não real, isso é extremamente crítico.</a:t>
            </a:r>
          </a:p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ataque man-in-the-middle pode capturar tokens, sessões e até credenciais.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89625" y="6400100"/>
            <a:ext cx="279935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Vulnerável, mas mitigável com logs, acesso por níveis e monitoramento.</a:t>
            </a:r>
          </a:p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autenticação e escalonamento de privilégios pode ser reforçada facilmente com boas políticas.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4025" y="3627034"/>
            <a:ext cx="2348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Servidor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0357" y="3627034"/>
            <a:ext cx="23485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Aplicativo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74974" y="6400100"/>
            <a:ext cx="29722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houver falha no controle de acesso interno, dados médicos podem vazar entre perfis.</a:t>
            </a:r>
          </a:p>
          <a:p>
            <a:pPr algn="ct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Depende da implementação de criptografia e armazenamento correto de tokens.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7647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16200038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983031"/>
            <a:ext cx="5935605" cy="5275269"/>
          </a:xfrm>
          <a:custGeom>
            <a:avLst/>
            <a:gdLst/>
            <a:ahLst/>
            <a:cxnLst/>
            <a:rect r="r" b="b" t="t" l="l"/>
            <a:pathLst>
              <a:path h="5275269" w="5935605">
                <a:moveTo>
                  <a:pt x="0" y="0"/>
                </a:moveTo>
                <a:lnTo>
                  <a:pt x="5935605" y="0"/>
                </a:lnTo>
                <a:lnTo>
                  <a:pt x="5935605" y="5275269"/>
                </a:lnTo>
                <a:lnTo>
                  <a:pt x="0" y="527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209" y="4763318"/>
            <a:ext cx="9150091" cy="4494982"/>
          </a:xfrm>
          <a:custGeom>
            <a:avLst/>
            <a:gdLst/>
            <a:ahLst/>
            <a:cxnLst/>
            <a:rect r="r" b="b" t="t" l="l"/>
            <a:pathLst>
              <a:path h="4494982" w="9150091">
                <a:moveTo>
                  <a:pt x="0" y="0"/>
                </a:moveTo>
                <a:lnTo>
                  <a:pt x="9150091" y="0"/>
                </a:lnTo>
                <a:lnTo>
                  <a:pt x="9150091" y="4494982"/>
                </a:lnTo>
                <a:lnTo>
                  <a:pt x="0" y="449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3450"/>
            <a:ext cx="8854430" cy="141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1"/>
              </a:lnSpc>
            </a:pPr>
            <a:r>
              <a:rPr lang="en-US" sz="9384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Planta Baixa do Prédios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15605"/>
            <a:ext cx="4250755" cy="61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sz="4079">
                <a:solidFill>
                  <a:srgbClr val="F3F5F7"/>
                </a:solidFill>
                <a:latin typeface="Teko"/>
                <a:ea typeface="Teko"/>
                <a:cs typeface="Teko"/>
                <a:sym typeface="Teko"/>
              </a:rPr>
              <a:t>· Unidade Matriz Swifthealth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3625" y="4152245"/>
            <a:ext cx="4136754" cy="61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sz="4079">
                <a:solidFill>
                  <a:srgbClr val="F3F5F7"/>
                </a:solidFill>
                <a:latin typeface="Teko"/>
                <a:ea typeface="Teko"/>
                <a:cs typeface="Teko"/>
                <a:sym typeface="Teko"/>
              </a:rPr>
              <a:t>•</a:t>
            </a:r>
            <a:r>
              <a:rPr lang="en-US" sz="4079">
                <a:solidFill>
                  <a:srgbClr val="F3F5F7"/>
                </a:solidFill>
                <a:latin typeface="Teko"/>
                <a:ea typeface="Teko"/>
                <a:cs typeface="Teko"/>
                <a:sym typeface="Teko"/>
              </a:rPr>
              <a:t> Unidade Filial Swifthealth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501A9">
                <a:alpha val="100000"/>
              </a:srgbClr>
            </a:gs>
            <a:gs pos="100000">
              <a:srgbClr val="17163E">
                <a:alpha val="100000"/>
              </a:srgbClr>
            </a:gs>
          </a:gsLst>
          <a:lin ang="18900044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91950" y="623450"/>
            <a:ext cx="16951800" cy="8980800"/>
            <a:chOff x="0" y="0"/>
            <a:chExt cx="22602400" cy="1197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02444" cy="11974449"/>
            </a:xfrm>
            <a:custGeom>
              <a:avLst/>
              <a:gdLst/>
              <a:ahLst/>
              <a:cxnLst/>
              <a:rect r="r" b="b" t="t" l="l"/>
              <a:pathLst>
                <a:path h="11974449" w="22602444">
                  <a:moveTo>
                    <a:pt x="22602444" y="0"/>
                  </a:moveTo>
                  <a:lnTo>
                    <a:pt x="0" y="0"/>
                  </a:lnTo>
                  <a:lnTo>
                    <a:pt x="0" y="11974449"/>
                  </a:lnTo>
                  <a:lnTo>
                    <a:pt x="22602444" y="11974449"/>
                  </a:lnTo>
                  <a:close/>
                </a:path>
              </a:pathLst>
            </a:custGeom>
            <a:gradFill rotWithShape="true">
              <a:gsLst>
                <a:gs pos="0">
                  <a:srgbClr val="4CEEFD">
                    <a:alpha val="100000"/>
                  </a:srgbClr>
                </a:gs>
                <a:gs pos="34000">
                  <a:srgbClr val="4CEEFD">
                    <a:alpha val="31372"/>
                  </a:srgbClr>
                </a:gs>
                <a:gs pos="100000">
                  <a:srgbClr val="4CEEFD">
                    <a:alpha val="0"/>
                  </a:srgbClr>
                </a:gs>
              </a:gsLst>
              <a:lin ang="8100732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31425" y="3167520"/>
            <a:ext cx="13595933" cy="6135165"/>
          </a:xfrm>
          <a:custGeom>
            <a:avLst/>
            <a:gdLst/>
            <a:ahLst/>
            <a:cxnLst/>
            <a:rect r="r" b="b" t="t" l="l"/>
            <a:pathLst>
              <a:path h="6135165" w="13595933">
                <a:moveTo>
                  <a:pt x="0" y="0"/>
                </a:moveTo>
                <a:lnTo>
                  <a:pt x="13595933" y="0"/>
                </a:lnTo>
                <a:lnTo>
                  <a:pt x="13595933" y="6135164"/>
                </a:lnTo>
                <a:lnTo>
                  <a:pt x="0" y="613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1030562"/>
            <a:ext cx="7687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Topologia das Redes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6511" y="2481891"/>
            <a:ext cx="472528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20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Topologia Unidade Matriz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DAG5p7CXnHQ</dc:identifier>
  <dcterms:modified xsi:type="dcterms:W3CDTF">2011-08-01T06:04:30Z</dcterms:modified>
  <cp:revision>1</cp:revision>
  <dc:title>Cópia de Data Center Company Profile by Slidesgo.pptx</dc:title>
</cp:coreProperties>
</file>